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5.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12b75960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12b759600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712b759600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71ccb2eb8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71ccb2eb8_0_1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a71ccb2eb8_0_1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71ccb2eb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71ccb2eb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a71ccb2eb8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71ccb2eb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a71ccb2eb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7" cy="6867143"/>
            <a:chOff x="0" y="-446"/>
            <a:chExt cx="8094367" cy="6867143"/>
          </a:xfrm>
        </p:grpSpPr>
        <p:pic>
          <p:nvPicPr>
            <p:cNvPr descr="Image" id="19" name="Google Shape;19;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1" name="Google Shape;21;p2"/>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89" name="Google Shape;8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3" name="Google Shape;93;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4" name="Google Shape;94;p1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1" name="Google Shape;10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 name="Google Shape;102;p1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105" name="Google Shape;10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9" name="Google Shape;10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3"/>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13" name="Google Shape;11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4" name="Google Shape;11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15" name="Google Shape;115;p1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16" name="Google Shape;11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7" name="Google Shape;11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8" name="Google Shape;118;p14"/>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121" name="Google Shape;12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22" name="Google Shape;122;p1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23" name="Google Shape;123;p1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24" name="Google Shape;12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5" name="Google Shape;12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1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30" name="Google Shape;130;p16"/>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1" name="Google Shape;131;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2" name="Google Shape;132;p16"/>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33" name="Shape 133"/>
        <p:cNvGrpSpPr/>
        <p:nvPr/>
      </p:nvGrpSpPr>
      <p:grpSpPr>
        <a:xfrm>
          <a:off x="0" y="0"/>
          <a:ext cx="0" cy="0"/>
          <a:chOff x="0" y="0"/>
          <a:chExt cx="0" cy="0"/>
        </a:xfrm>
      </p:grpSpPr>
      <p:pic>
        <p:nvPicPr>
          <p:cNvPr descr="Image" id="134" name="Google Shape;134;p17"/>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5" name="Google Shape;135;p17"/>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6" name="Google Shape;136;p17"/>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7" name="Google Shape;137;p17"/>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8" name="Google Shape;138;p17"/>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9" name="Google Shape;139;p17"/>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40" name="Google Shape;140;p17"/>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41" name="Google Shape;141;p17"/>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17"/>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3" name="Google Shape;143;p17"/>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4" name="Shape 144"/>
        <p:cNvGrpSpPr/>
        <p:nvPr/>
      </p:nvGrpSpPr>
      <p:grpSpPr>
        <a:xfrm>
          <a:off x="0" y="0"/>
          <a:ext cx="0" cy="0"/>
          <a:chOff x="0" y="0"/>
          <a:chExt cx="0" cy="0"/>
        </a:xfrm>
      </p:grpSpPr>
      <p:pic>
        <p:nvPicPr>
          <p:cNvPr id="145" name="Google Shape;145;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6" name="Google Shape;146;p18"/>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7" name="Google Shape;147;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8" name="Google Shape;148;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9" name="Google Shape;149;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50" name="Google Shape;150;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51" name="Google Shape;151;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52" name="Google Shape;152;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3" name="Google Shape;153;p18"/>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4" name="Google Shape;154;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5" name="Google Shape;155;p18"/>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56" name="Google Shape;156;p18"/>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159" name="Google Shape;159;p19"/>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60" name="Google Shape;160;p19"/>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61" name="Google Shape;161;p19"/>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62" name="Google Shape;162;p19"/>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3" name="Google Shape;163;p1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64" name="Google Shape;164;p19"/>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4" name="Shape 24"/>
        <p:cNvGrpSpPr/>
        <p:nvPr/>
      </p:nvGrpSpPr>
      <p:grpSpPr>
        <a:xfrm>
          <a:off x="0" y="0"/>
          <a:ext cx="0" cy="0"/>
          <a:chOff x="0" y="0"/>
          <a:chExt cx="0" cy="0"/>
        </a:xfrm>
      </p:grpSpPr>
      <p:pic>
        <p:nvPicPr>
          <p:cNvPr descr="Image" id="25" name="Google Shape;25;p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7" name="Google Shape;27;p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8" name="Google Shape;28;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29" name="Google Shape;29;p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30" name="Google Shape;30;p3"/>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31" name="Google Shape;31;p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2" name="Google Shape;32;p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9" name="Google Shape;39;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0" name="Google Shape;40;p5"/>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41" name="Google Shape;41;p5"/>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42" name="Google Shape;42;p5"/>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44" name="Google Shape;44;p5"/>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45" name="Shape 45"/>
        <p:cNvGrpSpPr/>
        <p:nvPr/>
      </p:nvGrpSpPr>
      <p:grpSpPr>
        <a:xfrm>
          <a:off x="0" y="0"/>
          <a:ext cx="0" cy="0"/>
          <a:chOff x="0" y="0"/>
          <a:chExt cx="0" cy="0"/>
        </a:xfrm>
      </p:grpSpPr>
      <p:pic>
        <p:nvPicPr>
          <p:cNvPr descr="Image" id="46" name="Google Shape;46;p6"/>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47" name="Google Shape;47;p6"/>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9" name="Google Shape;49;p6"/>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50" name="Google Shape;50;p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6"/>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52" name="Google Shape;52;p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53" name="Google Shape;53;p6"/>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54" name="Google Shape;54;p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57" name="Google Shape;57;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1" name="Google Shape;61;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 name="Google Shape;62;p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63"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65" name="Google Shape;65;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 name="Google Shape;70;p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73" name="Google Shape;73;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7" name="Google Shape;77;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8" name="Google Shape;78;p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81" name="Google Shape;81;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 name="Google Shape;86;p1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nku.edu/~fordmw/memoscheduling6.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35500" y="2570700"/>
            <a:ext cx="5509800" cy="746100"/>
          </a:xfrm>
          <a:prstGeom prst="rect">
            <a:avLst/>
          </a:prstGeom>
          <a:no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GB" sz="2300">
                <a:solidFill>
                  <a:srgbClr val="222222"/>
                </a:solidFill>
              </a:rPr>
              <a:t>Order-Processing Priority Rule (OPPR)</a:t>
            </a:r>
            <a:endParaRPr/>
          </a:p>
        </p:txBody>
      </p:sp>
      <p:sp>
        <p:nvSpPr>
          <p:cNvPr id="170" name="Google Shape;170;p20"/>
          <p:cNvSpPr txBox="1"/>
          <p:nvPr>
            <p:ph idx="1" type="subTitle"/>
          </p:nvPr>
        </p:nvSpPr>
        <p:spPr>
          <a:xfrm>
            <a:off x="6165700" y="3581375"/>
            <a:ext cx="5655000" cy="74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28</a:t>
            </a:r>
            <a:r>
              <a:rPr baseline="30000" lang="en-GB"/>
              <a:t>th</a:t>
            </a:r>
            <a:r>
              <a:rPr lang="en-GB"/>
              <a:t> Oct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GB" sz="2300">
                <a:solidFill>
                  <a:srgbClr val="222222"/>
                </a:solidFill>
                <a:highlight>
                  <a:srgbClr val="FFFFFF"/>
                </a:highlight>
                <a:latin typeface="Nunito"/>
                <a:ea typeface="Nunito"/>
                <a:cs typeface="Nunito"/>
                <a:sym typeface="Nunito"/>
              </a:rPr>
              <a:t>What is </a:t>
            </a:r>
            <a:r>
              <a:rPr b="1" lang="en-GB" sz="2300">
                <a:solidFill>
                  <a:srgbClr val="222222"/>
                </a:solidFill>
                <a:highlight>
                  <a:srgbClr val="FFFFFF"/>
                </a:highlight>
                <a:latin typeface="Nunito"/>
                <a:ea typeface="Nunito"/>
                <a:cs typeface="Nunito"/>
                <a:sym typeface="Nunito"/>
              </a:rPr>
              <a:t>order-processing priority rule?</a:t>
            </a:r>
            <a:r>
              <a:rPr b="1" baseline="30000" lang="en-GB" sz="2700">
                <a:solidFill>
                  <a:schemeClr val="hlink"/>
                </a:solidFill>
                <a:highlight>
                  <a:srgbClr val="FFFFFF"/>
                </a:highlight>
                <a:latin typeface="Nunito"/>
                <a:ea typeface="Nunito"/>
                <a:cs typeface="Nunito"/>
                <a:sym typeface="Nunito"/>
              </a:rPr>
              <a:t>[</a:t>
            </a:r>
            <a:r>
              <a:rPr b="1" baseline="30000" lang="en-GB" sz="2700">
                <a:solidFill>
                  <a:schemeClr val="hlink"/>
                </a:solidFill>
                <a:highlight>
                  <a:srgbClr val="FFFFFF"/>
                </a:highlight>
                <a:uFill>
                  <a:noFill/>
                </a:uFill>
                <a:latin typeface="Nunito"/>
                <a:ea typeface="Nunito"/>
                <a:cs typeface="Nunito"/>
                <a:sym typeface="Nunito"/>
                <a:hlinkClick r:id="rId3"/>
              </a:rPr>
              <a:t>1]</a:t>
            </a:r>
            <a:endParaRPr b="1" sz="1900">
              <a:highlight>
                <a:srgbClr val="FFFFFF"/>
              </a:highlight>
              <a:latin typeface="Nunito"/>
              <a:ea typeface="Nunito"/>
              <a:cs typeface="Nunito"/>
              <a:sym typeface="Nunito"/>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8" name="Google Shape;178;p21"/>
          <p:cNvSpPr txBox="1"/>
          <p:nvPr/>
        </p:nvSpPr>
        <p:spPr>
          <a:xfrm>
            <a:off x="56775" y="1003600"/>
            <a:ext cx="11937600" cy="4938900"/>
          </a:xfrm>
          <a:prstGeom prst="rect">
            <a:avLst/>
          </a:prstGeom>
          <a:noFill/>
          <a:ln>
            <a:noFill/>
          </a:ln>
        </p:spPr>
        <p:txBody>
          <a:bodyPr anchorCtr="0" anchor="t" bIns="91425" lIns="91425" spcFirstLastPara="1" rIns="91425" wrap="square" tIns="91425">
            <a:noAutofit/>
          </a:bodyPr>
          <a:lstStyle/>
          <a:p>
            <a:pPr indent="0" lvl="0" marL="0" rtl="0" algn="l">
              <a:lnSpc>
                <a:spcPct val="112842"/>
              </a:lnSpc>
              <a:spcBef>
                <a:spcPts val="0"/>
              </a:spcBef>
              <a:spcAft>
                <a:spcPts val="0"/>
              </a:spcAft>
              <a:buNone/>
            </a:pPr>
            <a:r>
              <a:rPr lang="en-GB" sz="1300">
                <a:solidFill>
                  <a:srgbClr val="222222"/>
                </a:solidFill>
                <a:highlight>
                  <a:srgbClr val="FFFFFF"/>
                </a:highlight>
                <a:latin typeface="Nunito"/>
                <a:ea typeface="Nunito"/>
                <a:cs typeface="Nunito"/>
                <a:sym typeface="Nunito"/>
              </a:rPr>
              <a:t>O</a:t>
            </a:r>
            <a:r>
              <a:rPr lang="en-GB" sz="1300">
                <a:solidFill>
                  <a:srgbClr val="222222"/>
                </a:solidFill>
                <a:highlight>
                  <a:srgbClr val="FFFFFF"/>
                </a:highlight>
                <a:latin typeface="Nunito"/>
                <a:ea typeface="Nunito"/>
                <a:cs typeface="Nunito"/>
                <a:sym typeface="Nunito"/>
              </a:rPr>
              <a:t>rder-processing priority rule</a:t>
            </a:r>
            <a:r>
              <a:rPr lang="en-GB" sz="1300">
                <a:solidFill>
                  <a:srgbClr val="333333"/>
                </a:solidFill>
                <a:highlight>
                  <a:srgbClr val="FFFFFF"/>
                </a:highlight>
                <a:latin typeface="Nunito"/>
                <a:ea typeface="Nunito"/>
                <a:cs typeface="Nunito"/>
                <a:sym typeface="Nunito"/>
              </a:rPr>
              <a:t> is a method used to decide which order will be processed first, where several orders are waiting to be processed. The orders waiting for processing are sequenced using one of many priority sequencing rules. It is assumed that the procurement can process only one order at a time.</a:t>
            </a:r>
            <a:endParaRPr sz="1300">
              <a:solidFill>
                <a:srgbClr val="333333"/>
              </a:solidFill>
              <a:highlight>
                <a:srgbClr val="FFFFFF"/>
              </a:highlight>
              <a:latin typeface="Nunito"/>
              <a:ea typeface="Nunito"/>
              <a:cs typeface="Nunito"/>
              <a:sym typeface="Nunito"/>
            </a:endParaRPr>
          </a:p>
          <a:p>
            <a:pPr indent="0" lvl="0" marL="0" rtl="0" algn="l">
              <a:lnSpc>
                <a:spcPct val="112842"/>
              </a:lnSpc>
              <a:spcBef>
                <a:spcPts val="0"/>
              </a:spcBef>
              <a:spcAft>
                <a:spcPts val="0"/>
              </a:spcAft>
              <a:buNone/>
            </a:pPr>
            <a:r>
              <a:rPr lang="en-GB" sz="1300">
                <a:solidFill>
                  <a:srgbClr val="333333"/>
                </a:solidFill>
                <a:highlight>
                  <a:srgbClr val="FFFFFF"/>
                </a:highlight>
                <a:latin typeface="Nunito"/>
                <a:ea typeface="Nunito"/>
                <a:cs typeface="Nunito"/>
                <a:sym typeface="Nunito"/>
              </a:rPr>
              <a:t>The common metric is: FCFS (first come first served) thus the orders are serviced in the order they are received.</a:t>
            </a:r>
            <a:endParaRPr sz="1300">
              <a:solidFill>
                <a:srgbClr val="333333"/>
              </a:solidFill>
              <a:highlight>
                <a:srgbClr val="FFFFFF"/>
              </a:highlight>
              <a:latin typeface="Nunito"/>
              <a:ea typeface="Nunito"/>
              <a:cs typeface="Nunito"/>
              <a:sym typeface="Nunito"/>
            </a:endParaRPr>
          </a:p>
          <a:p>
            <a:pPr indent="0" lvl="0" marL="0" rtl="0" algn="l">
              <a:lnSpc>
                <a:spcPct val="112842"/>
              </a:lnSpc>
              <a:spcBef>
                <a:spcPts val="0"/>
              </a:spcBef>
              <a:spcAft>
                <a:spcPts val="0"/>
              </a:spcAft>
              <a:buNone/>
            </a:pPr>
            <a:r>
              <a:t/>
            </a:r>
            <a:endParaRPr sz="1300">
              <a:solidFill>
                <a:srgbClr val="333333"/>
              </a:solidFill>
              <a:highlight>
                <a:srgbClr val="FFFFFF"/>
              </a:highlight>
              <a:latin typeface="Nunito"/>
              <a:ea typeface="Nunito"/>
              <a:cs typeface="Nunito"/>
              <a:sym typeface="Nunito"/>
            </a:endParaRPr>
          </a:p>
          <a:p>
            <a:pPr indent="0" lvl="0" marL="0" rtl="0" algn="l">
              <a:lnSpc>
                <a:spcPct val="112842"/>
              </a:lnSpc>
              <a:spcBef>
                <a:spcPts val="0"/>
              </a:spcBef>
              <a:spcAft>
                <a:spcPts val="0"/>
              </a:spcAft>
              <a:buClr>
                <a:schemeClr val="dk1"/>
              </a:buClr>
              <a:buSzPts val="1100"/>
              <a:buFont typeface="Arial"/>
              <a:buNone/>
            </a:pPr>
            <a:r>
              <a:rPr lang="en-GB" sz="1300">
                <a:solidFill>
                  <a:srgbClr val="333333"/>
                </a:solidFill>
                <a:highlight>
                  <a:srgbClr val="FFFFFF"/>
                </a:highlight>
                <a:latin typeface="Nunito"/>
                <a:ea typeface="Nunito"/>
                <a:cs typeface="Nunito"/>
                <a:sym typeface="Nunito"/>
              </a:rPr>
              <a:t>Other critical factors that must also be </a:t>
            </a:r>
            <a:r>
              <a:rPr lang="en-GB" sz="1300">
                <a:solidFill>
                  <a:srgbClr val="333333"/>
                </a:solidFill>
                <a:highlight>
                  <a:srgbClr val="FFFFFF"/>
                </a:highlight>
                <a:latin typeface="Nunito"/>
                <a:ea typeface="Nunito"/>
                <a:cs typeface="Nunito"/>
                <a:sym typeface="Nunito"/>
              </a:rPr>
              <a:t>considered in order prioritization are;</a:t>
            </a:r>
            <a:endParaRPr sz="1300">
              <a:solidFill>
                <a:srgbClr val="333333"/>
              </a:solidFill>
              <a:highlight>
                <a:srgbClr val="FFFFFF"/>
              </a:highlight>
              <a:latin typeface="Nunito"/>
              <a:ea typeface="Nunito"/>
              <a:cs typeface="Nunito"/>
              <a:sym typeface="Nunito"/>
            </a:endParaRPr>
          </a:p>
          <a:p>
            <a:pPr indent="-311150" lvl="0" marL="457200" rtl="0" algn="l">
              <a:lnSpc>
                <a:spcPct val="115000"/>
              </a:lnSpc>
              <a:spcBef>
                <a:spcPts val="1200"/>
              </a:spcBef>
              <a:spcAft>
                <a:spcPts val="0"/>
              </a:spcAft>
              <a:buClr>
                <a:srgbClr val="333333"/>
              </a:buClr>
              <a:buSzPts val="1300"/>
              <a:buFont typeface="Nunito"/>
              <a:buChar char="●"/>
            </a:pPr>
            <a:r>
              <a:rPr lang="en-GB" sz="1300">
                <a:solidFill>
                  <a:srgbClr val="333333"/>
                </a:solidFill>
                <a:highlight>
                  <a:srgbClr val="FFFFFF"/>
                </a:highlight>
                <a:latin typeface="Nunito"/>
                <a:ea typeface="Nunito"/>
                <a:cs typeface="Nunito"/>
                <a:sym typeface="Nunito"/>
              </a:rPr>
              <a:t>SPT (Shortest Processing Time)</a:t>
            </a:r>
            <a:endParaRPr sz="1300">
              <a:solidFill>
                <a:srgbClr val="333333"/>
              </a:solidFill>
              <a:highlight>
                <a:srgbClr val="FFFFFF"/>
              </a:highlight>
              <a:latin typeface="Nunito"/>
              <a:ea typeface="Nunito"/>
              <a:cs typeface="Nunito"/>
              <a:sym typeface="Nunito"/>
            </a:endParaRPr>
          </a:p>
          <a:p>
            <a:pPr indent="0" lvl="0" marL="0" rtl="0" algn="l">
              <a:lnSpc>
                <a:spcPct val="115000"/>
              </a:lnSpc>
              <a:spcBef>
                <a:spcPts val="1200"/>
              </a:spcBef>
              <a:spcAft>
                <a:spcPts val="0"/>
              </a:spcAft>
              <a:buNone/>
            </a:pPr>
            <a:r>
              <a:rPr lang="en-GB" sz="1300">
                <a:solidFill>
                  <a:srgbClr val="333333"/>
                </a:solidFill>
                <a:highlight>
                  <a:srgbClr val="FFFFFF"/>
                </a:highlight>
                <a:latin typeface="Nunito"/>
                <a:ea typeface="Nunito"/>
                <a:cs typeface="Nunito"/>
                <a:sym typeface="Nunito"/>
              </a:rPr>
              <a:t>The job with the shortest processing time is processed first. This rule reduces work-in-process inventory, average order completion (flow) time, and average order lateness.</a:t>
            </a:r>
            <a:endParaRPr sz="1300">
              <a:solidFill>
                <a:srgbClr val="333333"/>
              </a:solidFill>
              <a:highlight>
                <a:srgbClr val="FFFFFF"/>
              </a:highlight>
              <a:latin typeface="Nunito"/>
              <a:ea typeface="Nunito"/>
              <a:cs typeface="Nunito"/>
              <a:sym typeface="Nunito"/>
            </a:endParaRPr>
          </a:p>
          <a:p>
            <a:pPr indent="-311150" lvl="0" marL="457200" rtl="0" algn="l">
              <a:lnSpc>
                <a:spcPct val="115000"/>
              </a:lnSpc>
              <a:spcBef>
                <a:spcPts val="1200"/>
              </a:spcBef>
              <a:spcAft>
                <a:spcPts val="0"/>
              </a:spcAft>
              <a:buClr>
                <a:srgbClr val="333333"/>
              </a:buClr>
              <a:buSzPts val="1300"/>
              <a:buFont typeface="Nunito"/>
              <a:buChar char="●"/>
            </a:pPr>
            <a:r>
              <a:rPr lang="en-GB" sz="1300">
                <a:solidFill>
                  <a:srgbClr val="333333"/>
                </a:solidFill>
                <a:highlight>
                  <a:srgbClr val="FFFFFF"/>
                </a:highlight>
                <a:latin typeface="Nunito"/>
                <a:ea typeface="Nunito"/>
                <a:cs typeface="Nunito"/>
                <a:sym typeface="Nunito"/>
              </a:rPr>
              <a:t>EDD (Earliest Due Date) </a:t>
            </a:r>
            <a:endParaRPr sz="1300">
              <a:solidFill>
                <a:srgbClr val="333333"/>
              </a:solidFill>
              <a:highlight>
                <a:srgbClr val="FFFFFF"/>
              </a:highlight>
              <a:latin typeface="Nunito"/>
              <a:ea typeface="Nunito"/>
              <a:cs typeface="Nunito"/>
              <a:sym typeface="Nunito"/>
            </a:endParaRPr>
          </a:p>
          <a:p>
            <a:pPr indent="0" lvl="0" marL="0" rtl="0" algn="l">
              <a:lnSpc>
                <a:spcPct val="115000"/>
              </a:lnSpc>
              <a:spcBef>
                <a:spcPts val="1200"/>
              </a:spcBef>
              <a:spcAft>
                <a:spcPts val="0"/>
              </a:spcAft>
              <a:buNone/>
            </a:pPr>
            <a:r>
              <a:rPr lang="en-GB" sz="1300">
                <a:solidFill>
                  <a:srgbClr val="333333"/>
                </a:solidFill>
                <a:highlight>
                  <a:srgbClr val="FFFFFF"/>
                </a:highlight>
                <a:latin typeface="Nunito"/>
                <a:ea typeface="Nunito"/>
                <a:cs typeface="Nunito"/>
                <a:sym typeface="Nunito"/>
              </a:rPr>
              <a:t>This rule is useful when the goal is to reduce order lateness. The order with the earliest due date is processed first.</a:t>
            </a:r>
            <a:endParaRPr sz="1300">
              <a:solidFill>
                <a:srgbClr val="333333"/>
              </a:solidFill>
              <a:highlight>
                <a:srgbClr val="FFFFFF"/>
              </a:highlight>
              <a:latin typeface="Nunito"/>
              <a:ea typeface="Nunito"/>
              <a:cs typeface="Nunito"/>
              <a:sym typeface="Nunito"/>
            </a:endParaRPr>
          </a:p>
          <a:p>
            <a:pPr indent="-311150" lvl="0" marL="457200" rtl="0" algn="l">
              <a:lnSpc>
                <a:spcPct val="115000"/>
              </a:lnSpc>
              <a:spcBef>
                <a:spcPts val="1200"/>
              </a:spcBef>
              <a:spcAft>
                <a:spcPts val="0"/>
              </a:spcAft>
              <a:buClr>
                <a:srgbClr val="333333"/>
              </a:buClr>
              <a:buSzPts val="1300"/>
              <a:buFont typeface="Nunito"/>
              <a:buChar char="●"/>
            </a:pPr>
            <a:r>
              <a:rPr lang="en-GB" sz="1300">
                <a:solidFill>
                  <a:srgbClr val="333333"/>
                </a:solidFill>
                <a:highlight>
                  <a:srgbClr val="FFFFFF"/>
                </a:highlight>
                <a:latin typeface="Nunito"/>
                <a:ea typeface="Nunito"/>
                <a:cs typeface="Nunito"/>
                <a:sym typeface="Nunito"/>
              </a:rPr>
              <a:t>CR (Critical Ratio)</a:t>
            </a:r>
            <a:endParaRPr sz="1300">
              <a:solidFill>
                <a:srgbClr val="333333"/>
              </a:solidFill>
              <a:highlight>
                <a:srgbClr val="FFFFFF"/>
              </a:highlight>
              <a:latin typeface="Nunito"/>
              <a:ea typeface="Nunito"/>
              <a:cs typeface="Nunito"/>
              <a:sym typeface="Nunito"/>
            </a:endParaRPr>
          </a:p>
          <a:p>
            <a:pPr indent="0" lvl="0" marL="0" rtl="0" algn="l">
              <a:lnSpc>
                <a:spcPct val="115000"/>
              </a:lnSpc>
              <a:spcBef>
                <a:spcPts val="1200"/>
              </a:spcBef>
              <a:spcAft>
                <a:spcPts val="1200"/>
              </a:spcAft>
              <a:buNone/>
            </a:pPr>
            <a:r>
              <a:rPr lang="en-GB" sz="1300">
                <a:solidFill>
                  <a:srgbClr val="333333"/>
                </a:solidFill>
                <a:highlight>
                  <a:srgbClr val="FFFFFF"/>
                </a:highlight>
                <a:latin typeface="Nunito"/>
                <a:ea typeface="Nunito"/>
                <a:cs typeface="Nunito"/>
                <a:sym typeface="Nunito"/>
              </a:rPr>
              <a:t>A priority index is computed using the formula: CR = (due date </a:t>
            </a:r>
            <a:r>
              <a:rPr lang="en-GB" sz="1300">
                <a:solidFill>
                  <a:srgbClr val="333333"/>
                </a:solidFill>
                <a:highlight>
                  <a:srgbClr val="FFFFFF"/>
                </a:highlight>
                <a:latin typeface="Nunito"/>
                <a:ea typeface="Nunito"/>
                <a:cs typeface="Nunito"/>
                <a:sym typeface="Nunito"/>
              </a:rPr>
              <a:t>— </a:t>
            </a:r>
            <a:r>
              <a:rPr lang="en-GB" sz="1300">
                <a:solidFill>
                  <a:srgbClr val="333333"/>
                </a:solidFill>
                <a:highlight>
                  <a:srgbClr val="FFFFFF"/>
                </a:highlight>
                <a:latin typeface="Nunito"/>
                <a:ea typeface="Nunito"/>
                <a:cs typeface="Nunito"/>
                <a:sym typeface="Nunito"/>
              </a:rPr>
              <a:t>today's…)</a:t>
            </a:r>
            <a:endParaRPr sz="1300">
              <a:solidFill>
                <a:srgbClr val="333333"/>
              </a:solidFill>
              <a:highlight>
                <a:srgbClr val="FFFFFF"/>
              </a:highlight>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t/>
            </a:r>
            <a:endParaRPr b="1" sz="1900">
              <a:highlight>
                <a:srgbClr val="FFFFFF"/>
              </a:highlight>
              <a:latin typeface="Nunito"/>
              <a:ea typeface="Nunito"/>
              <a:cs typeface="Nunito"/>
              <a:sym typeface="Nunito"/>
            </a:endParaRPr>
          </a:p>
        </p:txBody>
      </p:sp>
      <p:sp>
        <p:nvSpPr>
          <p:cNvPr id="185" name="Google Shape;185;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86" name="Google Shape;186;p22"/>
          <p:cNvSpPr txBox="1"/>
          <p:nvPr/>
        </p:nvSpPr>
        <p:spPr>
          <a:xfrm>
            <a:off x="56775" y="1003600"/>
            <a:ext cx="11937600" cy="4938900"/>
          </a:xfrm>
          <a:prstGeom prst="rect">
            <a:avLst/>
          </a:prstGeom>
          <a:noFill/>
          <a:ln>
            <a:noFill/>
          </a:ln>
        </p:spPr>
        <p:txBody>
          <a:bodyPr anchorCtr="0" anchor="t" bIns="91425" lIns="91425" spcFirstLastPara="1" rIns="91425" wrap="square" tIns="91425">
            <a:noAutofit/>
          </a:bodyPr>
          <a:lstStyle/>
          <a:p>
            <a:pPr indent="0" lvl="0" marL="0" rtl="0" algn="l">
              <a:lnSpc>
                <a:spcPct val="112842"/>
              </a:lnSpc>
              <a:spcBef>
                <a:spcPts val="0"/>
              </a:spcBef>
              <a:spcAft>
                <a:spcPts val="0"/>
              </a:spcAft>
              <a:buNone/>
            </a:pPr>
            <a:r>
              <a:t/>
            </a:r>
            <a:endParaRPr sz="1300">
              <a:solidFill>
                <a:srgbClr val="333333"/>
              </a:solidFill>
              <a:highlight>
                <a:srgbClr val="FFFFFF"/>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GB">
                <a:highlight>
                  <a:srgbClr val="FFFFFF"/>
                </a:highlight>
              </a:rPr>
              <a:t>Order Processing Flowchart</a:t>
            </a:r>
            <a:endParaRPr>
              <a:highlight>
                <a:srgbClr val="FFFFFF"/>
              </a:highlight>
            </a:endParaRPr>
          </a:p>
        </p:txBody>
      </p:sp>
      <p:sp>
        <p:nvSpPr>
          <p:cNvPr id="193" name="Google Shape;193;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94" name="Google Shape;194;p23"/>
          <p:cNvSpPr txBox="1"/>
          <p:nvPr/>
        </p:nvSpPr>
        <p:spPr>
          <a:xfrm>
            <a:off x="357325" y="1081450"/>
            <a:ext cx="11937600" cy="4938900"/>
          </a:xfrm>
          <a:prstGeom prst="rect">
            <a:avLst/>
          </a:prstGeom>
          <a:noFill/>
          <a:ln>
            <a:noFill/>
          </a:ln>
        </p:spPr>
        <p:txBody>
          <a:bodyPr anchorCtr="0" anchor="t" bIns="91425" lIns="91425" spcFirstLastPara="1" rIns="91425" wrap="square" tIns="91425">
            <a:noAutofit/>
          </a:bodyPr>
          <a:lstStyle/>
          <a:p>
            <a:pPr indent="0" lvl="0" marL="0" rtl="0" algn="l">
              <a:lnSpc>
                <a:spcPct val="112842"/>
              </a:lnSpc>
              <a:spcBef>
                <a:spcPts val="0"/>
              </a:spcBef>
              <a:spcAft>
                <a:spcPts val="0"/>
              </a:spcAft>
              <a:buNone/>
            </a:pPr>
            <a:r>
              <a:t/>
            </a:r>
            <a:endParaRPr sz="1600">
              <a:solidFill>
                <a:schemeClr val="dk1"/>
              </a:solidFill>
              <a:highlight>
                <a:srgbClr val="FFFFFF"/>
              </a:highlight>
              <a:latin typeface="Nunito"/>
              <a:ea typeface="Nunito"/>
              <a:cs typeface="Nunito"/>
              <a:sym typeface="Nunito"/>
            </a:endParaRPr>
          </a:p>
        </p:txBody>
      </p:sp>
      <p:pic>
        <p:nvPicPr>
          <p:cNvPr id="195" name="Google Shape;195;p23"/>
          <p:cNvPicPr preferRelativeResize="0"/>
          <p:nvPr/>
        </p:nvPicPr>
        <p:blipFill>
          <a:blip r:embed="rId3">
            <a:alphaModFix/>
          </a:blip>
          <a:stretch>
            <a:fillRect/>
          </a:stretch>
        </p:blipFill>
        <p:spPr>
          <a:xfrm>
            <a:off x="1232150" y="1156650"/>
            <a:ext cx="8260224" cy="4747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GB"/>
              <a:t>k</a:t>
            </a:r>
            <a:r>
              <a:rPr lang="en-GB"/>
              <a:t>.dibogo@kokonetworks.com</a:t>
            </a:r>
            <a:endParaRPr/>
          </a:p>
        </p:txBody>
      </p:sp>
      <p:sp>
        <p:nvSpPr>
          <p:cNvPr id="202" name="Google Shape;202;p24"/>
          <p:cNvSpPr txBox="1"/>
          <p:nvPr/>
        </p:nvSpPr>
        <p:spPr>
          <a:xfrm>
            <a:off x="6877475" y="644350"/>
            <a:ext cx="39345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300">
                <a:latin typeface="Nunito"/>
                <a:ea typeface="Nunito"/>
                <a:cs typeface="Nunito"/>
                <a:sym typeface="Nunito"/>
              </a:rPr>
              <a:t>Thank You.</a:t>
            </a:r>
            <a:endParaRPr b="1" sz="23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